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6"/>
  </p:notesMasterIdLst>
  <p:sldIdLst>
    <p:sldId id="296" r:id="rId2"/>
    <p:sldId id="295" r:id="rId3"/>
    <p:sldId id="294" r:id="rId4"/>
    <p:sldId id="291" r:id="rId5"/>
  </p:sldIdLst>
  <p:sldSz cx="9906000" cy="6858000" type="A4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1B10"/>
    <a:srgbClr val="006C76"/>
    <a:srgbClr val="466E69"/>
    <a:srgbClr val="1C1C1C"/>
    <a:srgbClr val="9C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12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01910C8A-4F31-43D0-BE54-01662AD04764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58863" y="1279525"/>
            <a:ext cx="4986337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F48F3C73-9244-4E8F-9F73-7DA12D5AC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4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64D-1135-4931-94E5-FF99AACC423B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DAF9-6B88-41D6-8F3F-8868C4E2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44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64D-1135-4931-94E5-FF99AACC423B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DAF9-6B88-41D6-8F3F-8868C4E2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38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64D-1135-4931-94E5-FF99AACC423B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DAF9-6B88-41D6-8F3F-8868C4E2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64D-1135-4931-94E5-FF99AACC423B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DAF9-6B88-41D6-8F3F-8868C4E2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60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64D-1135-4931-94E5-FF99AACC423B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DAF9-6B88-41D6-8F3F-8868C4E2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06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64D-1135-4931-94E5-FF99AACC423B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DAF9-6B88-41D6-8F3F-8868C4E2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17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64D-1135-4931-94E5-FF99AACC423B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DAF9-6B88-41D6-8F3F-8868C4E2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29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64D-1135-4931-94E5-FF99AACC423B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DAF9-6B88-41D6-8F3F-8868C4E2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70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64D-1135-4931-94E5-FF99AACC423B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DAF9-6B88-41D6-8F3F-8868C4E2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97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64D-1135-4931-94E5-FF99AACC423B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DAF9-6B88-41D6-8F3F-8868C4E2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00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64D-1135-4931-94E5-FF99AACC423B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DAF9-6B88-41D6-8F3F-8868C4E2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92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0C64D-1135-4931-94E5-FF99AACC423B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DDAF9-6B88-41D6-8F3F-8868C4E2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8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3389" y="-5863"/>
            <a:ext cx="4862611" cy="68638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070" y="2492988"/>
            <a:ext cx="492931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</a:rPr>
              <a:t>Производственные возможности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02356" y="2483301"/>
            <a:ext cx="4941033" cy="1166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102355" y="3765762"/>
            <a:ext cx="4941033" cy="1166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59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CB59177-24BC-4DE0-8345-4F12F7D18DC8}"/>
              </a:ext>
            </a:extLst>
          </p:cNvPr>
          <p:cNvCxnSpPr/>
          <p:nvPr/>
        </p:nvCxnSpPr>
        <p:spPr>
          <a:xfrm flipH="1" flipV="1">
            <a:off x="0" y="394919"/>
            <a:ext cx="5962648" cy="21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1ACDA78-A108-4616-B0F7-7ABE49BA0B3A}"/>
              </a:ext>
            </a:extLst>
          </p:cNvPr>
          <p:cNvCxnSpPr/>
          <p:nvPr/>
        </p:nvCxnSpPr>
        <p:spPr>
          <a:xfrm flipH="1" flipV="1">
            <a:off x="3943352" y="6595814"/>
            <a:ext cx="5962648" cy="21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85299C4-57D8-4F9C-BF0C-34E88787035E}"/>
              </a:ext>
            </a:extLst>
          </p:cNvPr>
          <p:cNvSpPr/>
          <p:nvPr/>
        </p:nvSpPr>
        <p:spPr>
          <a:xfrm>
            <a:off x="9508787" y="6595814"/>
            <a:ext cx="289828" cy="262186"/>
          </a:xfrm>
          <a:prstGeom prst="rect">
            <a:avLst/>
          </a:prstGeom>
          <a:solidFill>
            <a:srgbClr val="801B10"/>
          </a:solidFill>
          <a:ln w="19050">
            <a:solidFill>
              <a:srgbClr val="801B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C6218F-424C-43AF-A214-E383CFF0CB9A}"/>
              </a:ext>
            </a:extLst>
          </p:cNvPr>
          <p:cNvSpPr txBox="1"/>
          <p:nvPr/>
        </p:nvSpPr>
        <p:spPr>
          <a:xfrm>
            <a:off x="9445618" y="6542241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 Medium" panose="00000600000000000000" pitchFamily="2" charset="-52"/>
              </a:rPr>
              <a:t>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9726" y="409588"/>
            <a:ext cx="9025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Montserrat" pitchFamily="2" charset="-52"/>
              </a:rPr>
              <a:t>Системы автоматизированной проверки кабельно-жгутовой продукции для серийного производства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Montserrat" pitchFamily="2" charset="-5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724890"/>
              </p:ext>
            </p:extLst>
          </p:nvPr>
        </p:nvGraphicFramePr>
        <p:xfrm>
          <a:off x="295739" y="1200761"/>
          <a:ext cx="5991149" cy="505216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38745">
                  <a:extLst>
                    <a:ext uri="{9D8B030D-6E8A-4147-A177-3AD203B41FA5}">
                      <a16:colId xmlns:a16="http://schemas.microsoft.com/office/drawing/2014/main" val="1760652234"/>
                    </a:ext>
                  </a:extLst>
                </a:gridCol>
                <a:gridCol w="2655168">
                  <a:extLst>
                    <a:ext uri="{9D8B030D-6E8A-4147-A177-3AD203B41FA5}">
                      <a16:colId xmlns:a16="http://schemas.microsoft.com/office/drawing/2014/main" val="1074886567"/>
                    </a:ext>
                  </a:extLst>
                </a:gridCol>
                <a:gridCol w="314467">
                  <a:extLst>
                    <a:ext uri="{9D8B030D-6E8A-4147-A177-3AD203B41FA5}">
                      <a16:colId xmlns:a16="http://schemas.microsoft.com/office/drawing/2014/main" val="3044188015"/>
                    </a:ext>
                  </a:extLst>
                </a:gridCol>
                <a:gridCol w="1221144">
                  <a:extLst>
                    <a:ext uri="{9D8B030D-6E8A-4147-A177-3AD203B41FA5}">
                      <a16:colId xmlns:a16="http://schemas.microsoft.com/office/drawing/2014/main" val="3957806154"/>
                    </a:ext>
                  </a:extLst>
                </a:gridCol>
                <a:gridCol w="1361625">
                  <a:extLst>
                    <a:ext uri="{9D8B030D-6E8A-4147-A177-3AD203B41FA5}">
                      <a16:colId xmlns:a16="http://schemas.microsoft.com/office/drawing/2014/main" val="2953217514"/>
                    </a:ext>
                  </a:extLst>
                </a:gridCol>
              </a:tblGrid>
              <a:tr h="73014"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21563" marR="21563" marT="10781" marB="10781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21563" marR="21563" marT="10781" marB="10781"/>
                </a:tc>
                <a:tc gridSpan="2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21563" marR="21563" marT="10781" marB="1078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62634"/>
                  </a:ext>
                </a:extLst>
              </a:tr>
              <a:tr h="13508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00" dirty="0">
                          <a:effectLst/>
                        </a:rPr>
                        <a:t>№ п/п</a:t>
                      </a:r>
                      <a:endParaRPr lang="ru-RU" sz="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Наименование показателя (характеристики)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</a:rPr>
                        <a:t>Требования и характеристики (значение показателя)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090284"/>
                  </a:ext>
                </a:extLst>
              </a:tr>
              <a:tr h="225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</a:rPr>
                        <a:t> Значение показателя, которое может измениться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</a:rPr>
                        <a:t> Значение показателя, которое не может измениться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extLst>
                  <a:ext uri="{0D108BD9-81ED-4DB2-BD59-A6C34878D82A}">
                    <a16:rowId xmlns:a16="http://schemas.microsoft.com/office/drawing/2014/main" val="1550558528"/>
                  </a:ext>
                </a:extLst>
              </a:tr>
              <a:tr h="13508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1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Число измерительных каналов, шт.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Может быть увеличена до 1820 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560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extLst>
                  <a:ext uri="{0D108BD9-81ED-4DB2-BD59-A6C34878D82A}">
                    <a16:rowId xmlns:a16="http://schemas.microsoft.com/office/drawing/2014/main" val="2529800802"/>
                  </a:ext>
                </a:extLst>
              </a:tr>
              <a:tr h="18011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2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Напряжение питания постоянного тока, 100В и 5В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-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</a:rPr>
                        <a:t>5±0,1В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100±1В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extLst>
                  <a:ext uri="{0D108BD9-81ED-4DB2-BD59-A6C34878D82A}">
                    <a16:rowId xmlns:a16="http://schemas.microsoft.com/office/drawing/2014/main" val="1517635284"/>
                  </a:ext>
                </a:extLst>
              </a:tr>
              <a:tr h="13508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3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Температура окружающего воздуха, </a:t>
                      </a:r>
                      <a:r>
                        <a:rPr lang="ru-RU" sz="800" kern="100" baseline="30000">
                          <a:effectLst/>
                        </a:rPr>
                        <a:t>0</a:t>
                      </a:r>
                      <a:r>
                        <a:rPr lang="ru-RU" sz="800" kern="100">
                          <a:effectLst/>
                        </a:rPr>
                        <a:t>С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-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от 5 до 35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extLst>
                  <a:ext uri="{0D108BD9-81ED-4DB2-BD59-A6C34878D82A}">
                    <a16:rowId xmlns:a16="http://schemas.microsoft.com/office/drawing/2014/main" val="62394397"/>
                  </a:ext>
                </a:extLst>
              </a:tr>
              <a:tr h="2251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4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Относительная влажность воздуха, % (при температуре 25 </a:t>
                      </a:r>
                      <a:r>
                        <a:rPr lang="ru-RU" sz="800" kern="100" baseline="30000">
                          <a:effectLst/>
                        </a:rPr>
                        <a:t>0</a:t>
                      </a:r>
                      <a:r>
                        <a:rPr lang="ru-RU" sz="800" kern="100">
                          <a:effectLst/>
                        </a:rPr>
                        <a:t>С)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не более 80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-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extLst>
                  <a:ext uri="{0D108BD9-81ED-4DB2-BD59-A6C34878D82A}">
                    <a16:rowId xmlns:a16="http://schemas.microsoft.com/office/drawing/2014/main" val="3576185898"/>
                  </a:ext>
                </a:extLst>
              </a:tr>
              <a:tr h="9005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5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Атмосферное давление, Па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-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от 84 до 106,7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extLst>
                  <a:ext uri="{0D108BD9-81ED-4DB2-BD59-A6C34878D82A}">
                    <a16:rowId xmlns:a16="http://schemas.microsoft.com/office/drawing/2014/main" val="4140492677"/>
                  </a:ext>
                </a:extLst>
              </a:tr>
              <a:tr h="15009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6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Коммутационная панель разъемов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 dirty="0">
                          <a:effectLst/>
                        </a:rPr>
                        <a:t>ответные части жгутов</a:t>
                      </a:r>
                      <a:endParaRPr lang="ru-RU" sz="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 dirty="0">
                          <a:effectLst/>
                        </a:rPr>
                        <a:t>-</a:t>
                      </a:r>
                    </a:p>
                    <a:p>
                      <a:pPr algn="ctr"/>
                      <a:r>
                        <a:rPr lang="ru-RU" sz="800" dirty="0">
                          <a:effectLst/>
                        </a:rPr>
                        <a:t>3 4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extLst>
                  <a:ext uri="{0D108BD9-81ED-4DB2-BD59-A6C34878D82A}">
                    <a16:rowId xmlns:a16="http://schemas.microsoft.com/office/drawing/2014/main" val="537316770"/>
                  </a:ext>
                </a:extLst>
              </a:tr>
              <a:tr h="31519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 dirty="0">
                          <a:effectLst/>
                        </a:rPr>
                        <a:t>7</a:t>
                      </a:r>
                      <a:endParaRPr lang="ru-RU" sz="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800" kern="100">
                          <a:effectLst/>
                        </a:rPr>
                        <a:t>Диапазон воспроизведений значений испы-тательного напряжения постоянного ток, В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 dirty="0">
                          <a:effectLst/>
                        </a:rPr>
                        <a:t>-</a:t>
                      </a:r>
                      <a:endParaRPr lang="ru-RU" sz="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от 5 до 100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extLst>
                  <a:ext uri="{0D108BD9-81ED-4DB2-BD59-A6C34878D82A}">
                    <a16:rowId xmlns:a16="http://schemas.microsoft.com/office/drawing/2014/main" val="173808234"/>
                  </a:ext>
                </a:extLst>
              </a:tr>
              <a:tr h="18011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8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800" kern="100" dirty="0">
                          <a:effectLst/>
                        </a:rPr>
                        <a:t>Шаг установки значений испытательного напряжения, В</a:t>
                      </a:r>
                      <a:endParaRPr lang="ru-RU" sz="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-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0,1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extLst>
                  <a:ext uri="{0D108BD9-81ED-4DB2-BD59-A6C34878D82A}">
                    <a16:rowId xmlns:a16="http://schemas.microsoft.com/office/drawing/2014/main" val="611217699"/>
                  </a:ext>
                </a:extLst>
              </a:tr>
              <a:tr h="45027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9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800" kern="100" dirty="0">
                          <a:effectLst/>
                        </a:rPr>
                        <a:t>Пределы допускаемой относительной </a:t>
                      </a:r>
                      <a:r>
                        <a:rPr lang="ru-RU" sz="800" kern="100" dirty="0" smtClean="0">
                          <a:effectLst/>
                        </a:rPr>
                        <a:t>погрешности </a:t>
                      </a:r>
                      <a:r>
                        <a:rPr lang="ru-RU" sz="800" kern="100" dirty="0">
                          <a:effectLst/>
                        </a:rPr>
                        <a:t>установки </a:t>
                      </a:r>
                      <a:r>
                        <a:rPr lang="ru-RU" sz="800" kern="100">
                          <a:effectLst/>
                        </a:rPr>
                        <a:t>значений </a:t>
                      </a:r>
                      <a:r>
                        <a:rPr lang="ru-RU" sz="800" kern="100" smtClean="0">
                          <a:effectLst/>
                        </a:rPr>
                        <a:t>испытательного </a:t>
                      </a:r>
                      <a:r>
                        <a:rPr lang="ru-RU" sz="800" kern="100" dirty="0">
                          <a:effectLst/>
                        </a:rPr>
                        <a:t>напряжения постоянного тока, %</a:t>
                      </a:r>
                      <a:endParaRPr lang="ru-RU" sz="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 dirty="0">
                          <a:effectLst/>
                        </a:rPr>
                        <a:t>не более ±5</a:t>
                      </a:r>
                      <a:endParaRPr lang="ru-RU" sz="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 dirty="0">
                          <a:effectLst/>
                        </a:rPr>
                        <a:t> </a:t>
                      </a:r>
                      <a:endParaRPr lang="ru-RU" sz="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extLst>
                  <a:ext uri="{0D108BD9-81ED-4DB2-BD59-A6C34878D82A}">
                    <a16:rowId xmlns:a16="http://schemas.microsoft.com/office/drawing/2014/main" val="514651197"/>
                  </a:ext>
                </a:extLst>
              </a:tr>
              <a:tr h="2251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10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800" kern="100">
                          <a:effectLst/>
                        </a:rPr>
                        <a:t>Диапазон воспроизведений силы постоянного тока, мА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-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800" kern="100">
                          <a:effectLst/>
                        </a:rPr>
                        <a:t>5 мА (источник питания 5000 мА)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extLst>
                  <a:ext uri="{0D108BD9-81ED-4DB2-BD59-A6C34878D82A}">
                    <a16:rowId xmlns:a16="http://schemas.microsoft.com/office/drawing/2014/main" val="4100794118"/>
                  </a:ext>
                </a:extLst>
              </a:tr>
              <a:tr h="36022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11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800" kern="100">
                          <a:effectLst/>
                        </a:rPr>
                        <a:t>Пределы допускаемой относительной погрешности воспроизведений силы постоянного тока, %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не более 0,5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 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extLst>
                  <a:ext uri="{0D108BD9-81ED-4DB2-BD59-A6C34878D82A}">
                    <a16:rowId xmlns:a16="http://schemas.microsoft.com/office/drawing/2014/main" val="46205939"/>
                  </a:ext>
                </a:extLst>
              </a:tr>
              <a:tr h="13508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12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800" kern="100">
                          <a:effectLst/>
                        </a:rPr>
                        <a:t>Диапазон оценки сопротивления изоляции, Ом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 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от 1*10</a:t>
                      </a:r>
                      <a:r>
                        <a:rPr lang="ru-RU" sz="800" kern="100" baseline="30000">
                          <a:effectLst/>
                        </a:rPr>
                        <a:t>5</a:t>
                      </a:r>
                      <a:r>
                        <a:rPr lang="ru-RU" sz="800" kern="100">
                          <a:effectLst/>
                        </a:rPr>
                        <a:t> до </a:t>
                      </a:r>
                      <a:r>
                        <a:rPr lang="en-US" sz="800" kern="100">
                          <a:effectLst/>
                        </a:rPr>
                        <a:t>65</a:t>
                      </a:r>
                      <a:r>
                        <a:rPr lang="ru-RU" sz="800" kern="100">
                          <a:effectLst/>
                        </a:rPr>
                        <a:t>*10</a:t>
                      </a:r>
                      <a:r>
                        <a:rPr lang="ru-RU" sz="800" kern="100" baseline="30000">
                          <a:effectLst/>
                        </a:rPr>
                        <a:t>6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extLst>
                  <a:ext uri="{0D108BD9-81ED-4DB2-BD59-A6C34878D82A}">
                    <a16:rowId xmlns:a16="http://schemas.microsoft.com/office/drawing/2014/main" val="3697353595"/>
                  </a:ext>
                </a:extLst>
              </a:tr>
              <a:tr h="18011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13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800" kern="100">
                          <a:effectLst/>
                        </a:rPr>
                        <a:t>Режим проверки электрической прочности изоляции: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 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 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extLst>
                  <a:ext uri="{0D108BD9-81ED-4DB2-BD59-A6C34878D82A}">
                    <a16:rowId xmlns:a16="http://schemas.microsoft.com/office/drawing/2014/main" val="3143151964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13.1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800" kern="100">
                          <a:effectLst/>
                        </a:rPr>
                        <a:t>Диапазон установки времени выдержки испытательного напряжения, мс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-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от 200 до 6000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extLst>
                  <a:ext uri="{0D108BD9-81ED-4DB2-BD59-A6C34878D82A}">
                    <a16:rowId xmlns:a16="http://schemas.microsoft.com/office/drawing/2014/main" val="3786729932"/>
                  </a:ext>
                </a:extLst>
              </a:tr>
              <a:tr h="2251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13.2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800" kern="100">
                          <a:effectLst/>
                        </a:rPr>
                        <a:t>Шаг установки времени выдержки испытательного напряжения, с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-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1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extLst>
                  <a:ext uri="{0D108BD9-81ED-4DB2-BD59-A6C34878D82A}">
                    <a16:rowId xmlns:a16="http://schemas.microsoft.com/office/drawing/2014/main" val="282503798"/>
                  </a:ext>
                </a:extLst>
              </a:tr>
              <a:tr h="40524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14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800" kern="100">
                          <a:effectLst/>
                        </a:rPr>
                        <a:t>Пределы допускаемой абсолютной погрешности установки времени выдержки испытательного напряжения, с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не более 0,12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-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extLst>
                  <a:ext uri="{0D108BD9-81ED-4DB2-BD59-A6C34878D82A}">
                    <a16:rowId xmlns:a16="http://schemas.microsoft.com/office/drawing/2014/main" val="2857166569"/>
                  </a:ext>
                </a:extLst>
              </a:tr>
              <a:tr h="9005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 dirty="0">
                          <a:effectLst/>
                        </a:rPr>
                        <a:t>15</a:t>
                      </a:r>
                      <a:endParaRPr lang="ru-RU" sz="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800" kern="100">
                          <a:effectLst/>
                        </a:rPr>
                        <a:t>Режим «прозвонка»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да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 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extLst>
                  <a:ext uri="{0D108BD9-81ED-4DB2-BD59-A6C34878D82A}">
                    <a16:rowId xmlns:a16="http://schemas.microsoft.com/office/drawing/2014/main" val="2916323247"/>
                  </a:ext>
                </a:extLst>
              </a:tr>
              <a:tr h="701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 dirty="0" smtClean="0">
                          <a:effectLst/>
                        </a:rPr>
                        <a:t>16</a:t>
                      </a:r>
                      <a:endParaRPr lang="ru-RU" sz="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800" kern="100">
                          <a:effectLst/>
                        </a:rPr>
                        <a:t>Клавиатура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-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наличие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extLst>
                  <a:ext uri="{0D108BD9-81ED-4DB2-BD59-A6C34878D82A}">
                    <a16:rowId xmlns:a16="http://schemas.microsoft.com/office/drawing/2014/main" val="2471388331"/>
                  </a:ext>
                </a:extLst>
              </a:tr>
              <a:tr h="9005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 dirty="0" smtClean="0">
                          <a:effectLst/>
                        </a:rPr>
                        <a:t>17</a:t>
                      </a:r>
                      <a:endParaRPr lang="ru-RU" sz="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800" kern="100">
                          <a:effectLst/>
                        </a:rPr>
                        <a:t>Манипулятор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-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Тип «мышь»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extLst>
                  <a:ext uri="{0D108BD9-81ED-4DB2-BD59-A6C34878D82A}">
                    <a16:rowId xmlns:a16="http://schemas.microsoft.com/office/drawing/2014/main" val="45093853"/>
                  </a:ext>
                </a:extLst>
              </a:tr>
              <a:tr h="18011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 dirty="0" smtClean="0">
                          <a:effectLst/>
                        </a:rPr>
                        <a:t>18</a:t>
                      </a:r>
                      <a:endParaRPr lang="ru-RU" sz="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800" kern="100" dirty="0" err="1">
                          <a:effectLst/>
                        </a:rPr>
                        <a:t>ОС+офис</a:t>
                      </a:r>
                      <a:endParaRPr lang="ru-RU" sz="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kern="100">
                          <a:effectLst/>
                        </a:rPr>
                        <a:t>-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800" kern="100" dirty="0">
                          <a:effectLst/>
                        </a:rPr>
                        <a:t>Совместимая с </a:t>
                      </a:r>
                      <a:r>
                        <a:rPr lang="en-US" sz="800" kern="100" dirty="0">
                          <a:effectLst/>
                        </a:rPr>
                        <a:t>Windows 64</a:t>
                      </a:r>
                      <a:r>
                        <a:rPr lang="ru-RU" sz="800" kern="100" dirty="0">
                          <a:effectLst/>
                        </a:rPr>
                        <a:t>-</a:t>
                      </a:r>
                      <a:r>
                        <a:rPr lang="en-US" sz="800" kern="100" dirty="0">
                          <a:effectLst/>
                        </a:rPr>
                        <a:t>bit</a:t>
                      </a:r>
                      <a:endParaRPr lang="ru-RU" sz="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0" marB="0"/>
                </a:tc>
                <a:extLst>
                  <a:ext uri="{0D108BD9-81ED-4DB2-BD59-A6C34878D82A}">
                    <a16:rowId xmlns:a16="http://schemas.microsoft.com/office/drawing/2014/main" val="1060867692"/>
                  </a:ext>
                </a:extLst>
              </a:tr>
            </a:tbl>
          </a:graphicData>
        </a:graphic>
      </p:graphicFrame>
      <p:pic>
        <p:nvPicPr>
          <p:cNvPr id="2049" name="Picture 1" descr="ЛПА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4" t="23764" r="28577" b="16431"/>
          <a:stretch>
            <a:fillRect/>
          </a:stretch>
        </p:blipFill>
        <p:spPr bwMode="auto">
          <a:xfrm>
            <a:off x="7201212" y="988019"/>
            <a:ext cx="2162579" cy="275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187" y="3951558"/>
            <a:ext cx="3114514" cy="261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5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544" y="4760323"/>
            <a:ext cx="2473367" cy="17283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CB59177-24BC-4DE0-8345-4F12F7D18DC8}"/>
              </a:ext>
            </a:extLst>
          </p:cNvPr>
          <p:cNvCxnSpPr/>
          <p:nvPr/>
        </p:nvCxnSpPr>
        <p:spPr>
          <a:xfrm flipH="1" flipV="1">
            <a:off x="0" y="394919"/>
            <a:ext cx="5962648" cy="21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1ACDA78-A108-4616-B0F7-7ABE49BA0B3A}"/>
              </a:ext>
            </a:extLst>
          </p:cNvPr>
          <p:cNvCxnSpPr/>
          <p:nvPr/>
        </p:nvCxnSpPr>
        <p:spPr>
          <a:xfrm flipH="1" flipV="1">
            <a:off x="3943352" y="6595814"/>
            <a:ext cx="5962648" cy="21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85299C4-57D8-4F9C-BF0C-34E88787035E}"/>
              </a:ext>
            </a:extLst>
          </p:cNvPr>
          <p:cNvSpPr/>
          <p:nvPr/>
        </p:nvSpPr>
        <p:spPr>
          <a:xfrm>
            <a:off x="9508787" y="6595814"/>
            <a:ext cx="289828" cy="262186"/>
          </a:xfrm>
          <a:prstGeom prst="rect">
            <a:avLst/>
          </a:prstGeom>
          <a:solidFill>
            <a:srgbClr val="801B10"/>
          </a:solidFill>
          <a:ln w="19050">
            <a:solidFill>
              <a:srgbClr val="801B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C6218F-424C-43AF-A214-E383CFF0CB9A}"/>
              </a:ext>
            </a:extLst>
          </p:cNvPr>
          <p:cNvSpPr txBox="1"/>
          <p:nvPr/>
        </p:nvSpPr>
        <p:spPr>
          <a:xfrm>
            <a:off x="9445618" y="6542241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 Medium" panose="00000600000000000000" pitchFamily="2" charset="-52"/>
              </a:rPr>
              <a:t>3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1621105-0F40-48D2-B446-BF9BEA86094F}"/>
              </a:ext>
            </a:extLst>
          </p:cNvPr>
          <p:cNvSpPr/>
          <p:nvPr/>
        </p:nvSpPr>
        <p:spPr>
          <a:xfrm>
            <a:off x="313087" y="881901"/>
            <a:ext cx="9303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lvl="1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Montserrat" pitchFamily="2" charset="-52"/>
              </a:rPr>
              <a:t>Собственная автоматизированная линия поверхностного монтажа </a:t>
            </a:r>
          </a:p>
          <a:p>
            <a:pPr marL="261938" lvl="1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Montserrat" pitchFamily="2" charset="-52"/>
              </a:rPr>
              <a:t>Любые объёмы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Montserrat" pitchFamily="2" charset="-52"/>
              </a:rPr>
              <a:t>производства печатных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Montserrat" pitchFamily="2" charset="-52"/>
              </a:rPr>
              <a:t>плат от штучных образцов до крупносерийных партий</a:t>
            </a:r>
            <a:endParaRPr lang="ru-RU" sz="1200" b="1" dirty="0" smtClean="0">
              <a:solidFill>
                <a:schemeClr val="bg2">
                  <a:lumMod val="25000"/>
                </a:schemeClr>
              </a:solidFill>
              <a:latin typeface="Montserrat" pitchFamily="2" charset="-52"/>
            </a:endParaRPr>
          </a:p>
          <a:p>
            <a:pPr marL="90488" lvl="1" algn="just">
              <a:defRPr/>
            </a:pPr>
            <a:endParaRPr lang="ru-RU" sz="1200" b="1" dirty="0" smtClean="0">
              <a:solidFill>
                <a:schemeClr val="bg2">
                  <a:lumMod val="25000"/>
                </a:schemeClr>
              </a:solidFill>
              <a:latin typeface="Montserrat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510" y="443745"/>
            <a:ext cx="9025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Montserrat" pitchFamily="2" charset="-52"/>
              </a:rPr>
              <a:t>SMD-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Montserrat" pitchFamily="2" charset="-52"/>
              </a:rPr>
              <a:t>МОНТАЖ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Montserrat" pitchFamily="2" charset="-52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298198"/>
              </p:ext>
            </p:extLst>
          </p:nvPr>
        </p:nvGraphicFramePr>
        <p:xfrm>
          <a:off x="492001" y="1488224"/>
          <a:ext cx="5135076" cy="4797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6960">
                  <a:extLst>
                    <a:ext uri="{9D8B030D-6E8A-4147-A177-3AD203B41FA5}">
                      <a16:colId xmlns:a16="http://schemas.microsoft.com/office/drawing/2014/main" val="2644676217"/>
                    </a:ext>
                  </a:extLst>
                </a:gridCol>
                <a:gridCol w="3018116">
                  <a:extLst>
                    <a:ext uri="{9D8B030D-6E8A-4147-A177-3AD203B41FA5}">
                      <a16:colId xmlns:a16="http://schemas.microsoft.com/office/drawing/2014/main" val="2188133633"/>
                    </a:ext>
                  </a:extLst>
                </a:gridCol>
              </a:tblGrid>
              <a:tr h="279980">
                <a:tc>
                  <a:txBody>
                    <a:bodyPr/>
                    <a:lstStyle/>
                    <a:p>
                      <a:pPr algn="just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Мультимагазинный загрузчик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Montserrat" pitchFamily="2" charset="-52"/>
                          <a:ea typeface="+mn-ea"/>
                          <a:cs typeface="+mn-cs"/>
                        </a:rPr>
                        <a:t>YX-2535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Montserrat" pitchFamily="2" charset="-52"/>
                          <a:ea typeface="+mn-ea"/>
                          <a:cs typeface="+mn-cs"/>
                        </a:rPr>
                        <a:t>SBJ 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443267"/>
                  </a:ext>
                </a:extLst>
              </a:tr>
              <a:tr h="291402">
                <a:tc>
                  <a:txBody>
                    <a:bodyPr/>
                    <a:lstStyle/>
                    <a:p>
                      <a:pPr algn="just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Нанесение паяльной пасты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автоматический принтер нанесения паяльной пасты А9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926313"/>
                  </a:ext>
                </a:extLst>
              </a:tr>
              <a:tr h="24116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Установщик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SMT 880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356440"/>
                  </a:ext>
                </a:extLst>
              </a:tr>
              <a:tr h="258243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Производительность линии, компонентов в час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до 15 000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258403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pPr algn="just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Ширина печатной</a:t>
                      </a:r>
                      <a:r>
                        <a:rPr lang="ru-RU" sz="10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платы, мм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50 - 330 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39445"/>
                  </a:ext>
                </a:extLst>
              </a:tr>
              <a:tr h="250204">
                <a:tc>
                  <a:txBody>
                    <a:bodyPr/>
                    <a:lstStyle/>
                    <a:p>
                      <a:pPr algn="just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Длина</a:t>
                      </a:r>
                      <a:r>
                        <a:rPr lang="ru-RU" sz="10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печатной платы, мм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50 - 340 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650169"/>
                  </a:ext>
                </a:extLst>
              </a:tr>
              <a:tr h="265276">
                <a:tc>
                  <a:txBody>
                    <a:bodyPr/>
                    <a:lstStyle/>
                    <a:p>
                      <a:pPr algn="just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Виды монтируемых компонентов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компоненты прямоугольной и цилиндрической формы, компоненты SO, PLCC, QFP, TSOP, BGA, µBGA, CSP, а так же иные поверхностно монтируемые элементы неправильной формы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33927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just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Минимальный размер устанавливаемых элементов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0201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692274"/>
                  </a:ext>
                </a:extLst>
              </a:tr>
              <a:tr h="243170">
                <a:tc>
                  <a:txBody>
                    <a:bodyPr/>
                    <a:lstStyle/>
                    <a:p>
                      <a:pPr algn="just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Максимальный размер устанавливаемых элементов, 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50х50 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118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Минимальный шаг выводов, мм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0,4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76205"/>
                  </a:ext>
                </a:extLst>
              </a:tr>
              <a:tr h="202474">
                <a:tc>
                  <a:txBody>
                    <a:bodyPr/>
                    <a:lstStyle/>
                    <a:p>
                      <a:pPr algn="just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Максимальная высота элемента, мм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12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255452"/>
                  </a:ext>
                </a:extLst>
              </a:tr>
              <a:tr h="161109">
                <a:tc>
                  <a:txBody>
                    <a:bodyPr/>
                    <a:lstStyle/>
                    <a:p>
                      <a:pPr algn="just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Оплавление припоя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конвейерная конвекционная 6-и </a:t>
                      </a:r>
                      <a:r>
                        <a:rPr lang="ru-RU" sz="10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зоннная</a:t>
                      </a:r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печь Е6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82892"/>
                  </a:ext>
                </a:extLst>
              </a:tr>
            </a:tbl>
          </a:graphicData>
        </a:graphic>
      </p:graphicFrame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81" y="3768508"/>
            <a:ext cx="2238231" cy="1881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570" y="2481431"/>
            <a:ext cx="2310945" cy="1658574"/>
          </a:xfrm>
          <a:prstGeom prst="rect">
            <a:avLst/>
          </a:prstGeom>
          <a:noFill/>
        </p:spPr>
      </p:pic>
      <p:pic>
        <p:nvPicPr>
          <p:cNvPr id="17" name="Рисунок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81" y="1390267"/>
            <a:ext cx="2301263" cy="1877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2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1ACDA78-A108-4616-B0F7-7ABE49BA0B3A}"/>
              </a:ext>
            </a:extLst>
          </p:cNvPr>
          <p:cNvCxnSpPr/>
          <p:nvPr/>
        </p:nvCxnSpPr>
        <p:spPr>
          <a:xfrm flipH="1" flipV="1">
            <a:off x="3943352" y="6638998"/>
            <a:ext cx="5962648" cy="21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09510" y="443745"/>
            <a:ext cx="9025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Montserrat" pitchFamily="2" charset="-52"/>
              </a:rPr>
              <a:t>КОНТРАКТНОЕ ПРОИЗВОДСТВО ПЕЧАТНЫХ ПЛАТ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Montserrat" pitchFamily="2" charset="-52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678428"/>
              </p:ext>
            </p:extLst>
          </p:nvPr>
        </p:nvGraphicFramePr>
        <p:xfrm>
          <a:off x="496308" y="914487"/>
          <a:ext cx="8841925" cy="52614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3159">
                  <a:extLst>
                    <a:ext uri="{9D8B030D-6E8A-4147-A177-3AD203B41FA5}">
                      <a16:colId xmlns:a16="http://schemas.microsoft.com/office/drawing/2014/main" val="2644676217"/>
                    </a:ext>
                  </a:extLst>
                </a:gridCol>
                <a:gridCol w="5878766">
                  <a:extLst>
                    <a:ext uri="{9D8B030D-6E8A-4147-A177-3AD203B41FA5}">
                      <a16:colId xmlns:a16="http://schemas.microsoft.com/office/drawing/2014/main" val="2188133633"/>
                    </a:ext>
                  </a:extLst>
                </a:gridCol>
              </a:tblGrid>
              <a:tr h="221773">
                <a:tc>
                  <a:txBody>
                    <a:bodyPr/>
                    <a:lstStyle/>
                    <a:p>
                      <a:pPr algn="just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Срок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Montserrat" pitchFamily="2" charset="-52"/>
                          <a:ea typeface="+mn-ea"/>
                          <a:cs typeface="+mn-cs"/>
                        </a:rPr>
                        <a:t> от 5 рабочих дней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443267"/>
                  </a:ext>
                </a:extLst>
              </a:tr>
              <a:tr h="192353">
                <a:tc>
                  <a:txBody>
                    <a:bodyPr/>
                    <a:lstStyle/>
                    <a:p>
                      <a:pPr algn="just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Оптимальное количество заказа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От 100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926313"/>
                  </a:ext>
                </a:extLst>
              </a:tr>
              <a:tr h="555295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Размеры плат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мин: 50 мм x 50 мм</a:t>
                      </a:r>
                    </a:p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платы меньшего размера допустимы в мультизаготовке</a:t>
                      </a:r>
                    </a:p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макс: 340 мм x 310 мм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356440"/>
                  </a:ext>
                </a:extLst>
              </a:tr>
              <a:tr h="555295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Комплектующие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Только заводская упаковка:</a:t>
                      </a:r>
                    </a:p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-катушки, палетты, пеналы</a:t>
                      </a:r>
                    </a:p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Не допускаются:</a:t>
                      </a:r>
                    </a:p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-обрезки лент, элементы россыпь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258403"/>
                  </a:ext>
                </a:extLst>
              </a:tr>
              <a:tr h="193146">
                <a:tc>
                  <a:txBody>
                    <a:bodyPr/>
                    <a:lstStyle/>
                    <a:p>
                      <a:pPr algn="just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Паяльная маска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Требуется наличие паяльной маски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39445"/>
                  </a:ext>
                </a:extLst>
              </a:tr>
              <a:tr h="313862">
                <a:tc>
                  <a:txBody>
                    <a:bodyPr/>
                    <a:lstStyle/>
                    <a:p>
                      <a:pPr algn="just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Документация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Файлы CAD, а также:</a:t>
                      </a:r>
                    </a:p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- сборочный чертеж,</a:t>
                      </a:r>
                    </a:p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- спецификация (BOM-файл),</a:t>
                      </a:r>
                    </a:p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0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Pick</a:t>
                      </a:r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and</a:t>
                      </a:r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Place</a:t>
                      </a:r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файл,</a:t>
                      </a:r>
                    </a:p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- гербер на заготовку (плату)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650169"/>
                  </a:ext>
                </a:extLst>
              </a:tr>
              <a:tr h="256037">
                <a:tc>
                  <a:txBody>
                    <a:bodyPr/>
                    <a:lstStyle/>
                    <a:p>
                      <a:pPr algn="just"/>
                      <a:r>
                        <a:rPr lang="ru-RU" sz="10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Мультизаготовка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Наличие мультиплицированных плат крайне желательно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339271"/>
                  </a:ext>
                </a:extLst>
              </a:tr>
              <a:tr h="313862">
                <a:tc>
                  <a:txBody>
                    <a:bodyPr/>
                    <a:lstStyle/>
                    <a:p>
                      <a:pPr algn="just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Технологические поля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Требуется наличие технологических полей, кроме случаев минимального зазора «край платы – компонент» 5 мм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692274"/>
                  </a:ext>
                </a:extLst>
              </a:tr>
              <a:tr h="198287">
                <a:tc>
                  <a:txBody>
                    <a:bodyPr/>
                    <a:lstStyle/>
                    <a:p>
                      <a:pPr algn="just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Реперные знаки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Требуются реперные знаки 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118551"/>
                  </a:ext>
                </a:extLst>
              </a:tr>
              <a:tr h="193146">
                <a:tc>
                  <a:txBody>
                    <a:bodyPr/>
                    <a:lstStyle/>
                    <a:p>
                      <a:pPr algn="just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Финишное покрытие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Покрытие должно обеспечивать требуемую копланарность и хорошую смачиваемость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76205"/>
                  </a:ext>
                </a:extLst>
              </a:tr>
              <a:tr h="233122">
                <a:tc>
                  <a:txBody>
                    <a:bodyPr/>
                    <a:lstStyle/>
                    <a:p>
                      <a:pPr algn="just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Деформация плат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Не допускается деформация более 0.75%</a:t>
                      </a:r>
                      <a:r>
                        <a:rPr lang="ru-RU" sz="10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по IPC-A-600G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255452"/>
                  </a:ext>
                </a:extLst>
              </a:tr>
              <a:tr h="313862">
                <a:tc>
                  <a:txBody>
                    <a:bodyPr/>
                    <a:lstStyle/>
                    <a:p>
                      <a:pPr marL="0" algn="just" defTabSz="742950" rtl="0" eaLnBrk="1" latinLnBrk="0" hangingPunct="1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Смешанная технология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Крайне не рекомендуется одновременное использование</a:t>
                      </a:r>
                      <a:r>
                        <a:rPr lang="ru-RU" sz="10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свинцовых и </a:t>
                      </a:r>
                      <a:r>
                        <a:rPr lang="ru-RU" sz="10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бессвинцовых</a:t>
                      </a:r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компонентов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82892"/>
                  </a:ext>
                </a:extLst>
              </a:tr>
              <a:tr h="193146">
                <a:tc>
                  <a:txBody>
                    <a:bodyPr/>
                    <a:lstStyle/>
                    <a:p>
                      <a:pPr marL="0" algn="just" defTabSz="742950" rtl="0" eaLnBrk="1" latinLnBrk="0" hangingPunct="1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Тяжелые компоненты SMD с двух сторон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Не допустимо, либо требуется нанесение клея, которое удорожает процесс сборки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261226"/>
                  </a:ext>
                </a:extLst>
              </a:tr>
              <a:tr h="350687">
                <a:tc>
                  <a:txBody>
                    <a:bodyPr/>
                    <a:lstStyle/>
                    <a:p>
                      <a:pPr marL="0" algn="just" defTabSz="742950" rtl="0" eaLnBrk="1" latinLnBrk="0" hangingPunct="1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Минимальный зазор</a:t>
                      </a:r>
                      <a:r>
                        <a:rPr lang="ru-RU" sz="10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между SMD</a:t>
                      </a:r>
                      <a:r>
                        <a:rPr lang="ru-RU" sz="10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компонентами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/>
                      <a:r>
                        <a:rPr lang="ru-RU" sz="1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Не допустимо менее 0,5мм по IPC-7351A</a:t>
                      </a:r>
                      <a:endParaRPr lang="ru-RU" sz="10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791101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85299C4-57D8-4F9C-BF0C-34E88787035E}"/>
              </a:ext>
            </a:extLst>
          </p:cNvPr>
          <p:cNvSpPr/>
          <p:nvPr/>
        </p:nvSpPr>
        <p:spPr>
          <a:xfrm>
            <a:off x="9508787" y="6595814"/>
            <a:ext cx="289828" cy="262186"/>
          </a:xfrm>
          <a:prstGeom prst="rect">
            <a:avLst/>
          </a:prstGeom>
          <a:solidFill>
            <a:srgbClr val="801B10"/>
          </a:solidFill>
          <a:ln w="19050">
            <a:solidFill>
              <a:srgbClr val="801B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C6218F-424C-43AF-A214-E383CFF0CB9A}"/>
              </a:ext>
            </a:extLst>
          </p:cNvPr>
          <p:cNvSpPr txBox="1"/>
          <p:nvPr/>
        </p:nvSpPr>
        <p:spPr>
          <a:xfrm>
            <a:off x="9445618" y="6542241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4</a:t>
            </a:r>
            <a:endParaRPr lang="ru-RU" b="1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212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</TotalTime>
  <Words>582</Words>
  <Application>Microsoft Office PowerPoint</Application>
  <PresentationFormat>Лист A4 (210x297 мм)</PresentationFormat>
  <Paragraphs>157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Montserrat Medium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RePack by Diakov</cp:lastModifiedBy>
  <cp:revision>151</cp:revision>
  <cp:lastPrinted>2024-07-31T09:46:50Z</cp:lastPrinted>
  <dcterms:created xsi:type="dcterms:W3CDTF">2024-06-05T17:39:09Z</dcterms:created>
  <dcterms:modified xsi:type="dcterms:W3CDTF">2024-10-09T13:58:18Z</dcterms:modified>
</cp:coreProperties>
</file>